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94" r:id="rId3"/>
    <p:sldId id="595" r:id="rId4"/>
    <p:sldId id="596" r:id="rId5"/>
    <p:sldId id="597"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 id="611" r:id="rId20"/>
    <p:sldId id="612" r:id="rId21"/>
    <p:sldId id="614" r:id="rId22"/>
    <p:sldId id="615" r:id="rId23"/>
    <p:sldId id="616" r:id="rId24"/>
    <p:sldId id="617" r:id="rId25"/>
    <p:sldId id="618" r:id="rId26"/>
    <p:sldId id="619" r:id="rId27"/>
    <p:sldId id="620" r:id="rId28"/>
    <p:sldId id="621" r:id="rId29"/>
    <p:sldId id="622" r:id="rId30"/>
    <p:sldId id="623" r:id="rId31"/>
    <p:sldId id="624" r:id="rId32"/>
    <p:sldId id="6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94"/>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4"/>
            <p14:sldId id="615"/>
            <p14:sldId id="616"/>
            <p14:sldId id="617"/>
            <p14:sldId id="618"/>
            <p14:sldId id="619"/>
            <p14:sldId id="620"/>
            <p14:sldId id="621"/>
            <p14:sldId id="622"/>
            <p14:sldId id="623"/>
            <p14:sldId id="624"/>
            <p14:sldId id="6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173" autoAdjust="0"/>
  </p:normalViewPr>
  <p:slideViewPr>
    <p:cSldViewPr>
      <p:cViewPr varScale="1">
        <p:scale>
          <a:sx n="71" d="100"/>
          <a:sy n="71" d="100"/>
        </p:scale>
        <p:origin x="10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10/20/2020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10/20/2020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10/20/2020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10/20/2020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10/20/2020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10/20/2020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10/20/2020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12)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Based on the </a:t>
            </a:r>
            <a:r>
              <a:rPr lang="en-US" dirty="0" err="1"/>
              <a:t>variational</a:t>
            </a:r>
            <a:r>
              <a:rPr lang="en-US" dirty="0"/>
              <a:t> principle</a:t>
            </a:r>
          </a:p>
          <a:p>
            <a:pPr lvl="1"/>
            <a:r>
              <a:rPr lang="en-US" dirty="0"/>
              <a:t>introduce a trial state </a:t>
            </a:r>
            <a:r>
              <a:rPr lang="el-GR" dirty="0"/>
              <a:t>φ</a:t>
            </a:r>
            <a:r>
              <a:rPr lang="en-US" dirty="0"/>
              <a:t>(</a:t>
            </a:r>
            <a:r>
              <a:rPr lang="en-US" b="1" dirty="0"/>
              <a:t>R</a:t>
            </a:r>
            <a:r>
              <a:rPr lang="en-US" dirty="0"/>
              <a:t>) to approximate the ground state.</a:t>
            </a:r>
          </a:p>
          <a:p>
            <a:r>
              <a:rPr lang="en-US" dirty="0"/>
              <a:t>Here </a:t>
            </a:r>
            <a:r>
              <a:rPr lang="el-GR" dirty="0"/>
              <a:t>φ</a:t>
            </a:r>
            <a:r>
              <a:rPr lang="en-US" dirty="0"/>
              <a:t>(</a:t>
            </a:r>
            <a:r>
              <a:rPr lang="en-US" b="1" dirty="0"/>
              <a:t>R</a:t>
            </a:r>
            <a:r>
              <a:rPr lang="en-US" dirty="0"/>
              <a:t>) can be a parameterized function or some specific function form.</a:t>
            </a:r>
          </a:p>
          <a:p>
            <a:r>
              <a:rPr lang="en-US" dirty="0"/>
              <a:t>The parameters or the variational function in </a:t>
            </a:r>
            <a:r>
              <a:rPr lang="el-GR" dirty="0"/>
              <a:t>φ</a:t>
            </a:r>
            <a:r>
              <a:rPr lang="en-US" dirty="0"/>
              <a:t>(</a:t>
            </a:r>
            <a:r>
              <a:rPr lang="en-US" b="1" dirty="0"/>
              <a:t>R</a:t>
            </a:r>
            <a:r>
              <a:rPr lang="en-US" dirty="0"/>
              <a:t>) can be optimized through the variational</a:t>
            </a:r>
          </a:p>
          <a:p>
            <a:pPr marL="0" indent="0">
              <a:buNone/>
            </a:pPr>
            <a:r>
              <a:rPr lang="en-US" dirty="0"/>
              <a:t>    principle with</a:t>
            </a:r>
          </a:p>
          <a:p>
            <a:pPr marL="0" indent="0">
              <a:buNone/>
            </a:pPr>
            <a:r>
              <a:rPr lang="en-US" dirty="0"/>
              <a:t>	α</a:t>
            </a:r>
            <a:r>
              <a:rPr lang="en-US" baseline="-25000" dirty="0" err="1"/>
              <a:t>i</a:t>
            </a:r>
            <a:r>
              <a:rPr lang="en-US" dirty="0"/>
              <a:t> : parameters or </a:t>
            </a:r>
          </a:p>
          <a:p>
            <a:pPr marL="0" indent="0">
              <a:buNone/>
            </a:pPr>
            <a:r>
              <a:rPr lang="en-US" dirty="0"/>
              <a:t>               functions of 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2131" r="37095" b="21721"/>
          <a:stretch/>
        </p:blipFill>
        <p:spPr bwMode="auto">
          <a:xfrm>
            <a:off x="4572000" y="4596948"/>
            <a:ext cx="2880320" cy="77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99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Treat the α</a:t>
            </a:r>
            <a:r>
              <a:rPr lang="en-US" baseline="-25000" dirty="0" err="1"/>
              <a:t>i</a:t>
            </a:r>
            <a:r>
              <a:rPr lang="en-US" dirty="0"/>
              <a:t> as independent variables in </a:t>
            </a:r>
            <a:r>
              <a:rPr lang="en-US" dirty="0" err="1"/>
              <a:t>Euler_Lagrange</a:t>
            </a:r>
            <a:r>
              <a:rPr lang="en-US" dirty="0"/>
              <a:t> equation:</a:t>
            </a:r>
          </a:p>
          <a:p>
            <a:r>
              <a:rPr lang="en-US" dirty="0"/>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12" t="78484" r="39860" b="15164"/>
          <a:stretch/>
        </p:blipFill>
        <p:spPr bwMode="auto">
          <a:xfrm>
            <a:off x="5940152" y="2054129"/>
            <a:ext cx="1944216" cy="98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33" t="62847" r="44311" b="21478"/>
          <a:stretch/>
        </p:blipFill>
        <p:spPr bwMode="auto">
          <a:xfrm>
            <a:off x="745677" y="2635444"/>
            <a:ext cx="539239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510" t="82490" r="48438" b="12351"/>
          <a:stretch/>
        </p:blipFill>
        <p:spPr bwMode="auto">
          <a:xfrm>
            <a:off x="1619672" y="5041101"/>
            <a:ext cx="3644409" cy="80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6096" y="4245142"/>
            <a:ext cx="2952328" cy="646331"/>
          </a:xfrm>
          <a:prstGeom prst="rect">
            <a:avLst/>
          </a:prstGeom>
          <a:noFill/>
        </p:spPr>
        <p:txBody>
          <a:bodyPr wrap="square" rtlCol="0">
            <a:spAutoFit/>
          </a:bodyPr>
          <a:lstStyle/>
          <a:p>
            <a:r>
              <a:rPr lang="en-US" dirty="0"/>
              <a:t>Distribution function, sample it. 	</a:t>
            </a:r>
          </a:p>
        </p:txBody>
      </p:sp>
      <p:sp>
        <p:nvSpPr>
          <p:cNvPr id="8" name="TextBox 7"/>
          <p:cNvSpPr txBox="1"/>
          <p:nvPr/>
        </p:nvSpPr>
        <p:spPr>
          <a:xfrm>
            <a:off x="5239290" y="5261370"/>
            <a:ext cx="2952328" cy="923330"/>
          </a:xfrm>
          <a:prstGeom prst="rect">
            <a:avLst/>
          </a:prstGeom>
          <a:noFill/>
        </p:spPr>
        <p:txBody>
          <a:bodyPr wrap="square" rtlCol="0">
            <a:spAutoFit/>
          </a:bodyPr>
          <a:lstStyle/>
          <a:p>
            <a:r>
              <a:rPr lang="en-US" dirty="0"/>
              <a:t>Evaluate E as the average of Local energy of the configuration R</a:t>
            </a:r>
          </a:p>
        </p:txBody>
      </p:sp>
    </p:spTree>
    <p:extLst>
      <p:ext uri="{BB962C8B-B14F-4D97-AF65-F5344CB8AC3E}">
        <p14:creationId xmlns:p14="http://schemas.microsoft.com/office/powerpoint/2010/main" val="358003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expectation value of energy can be evaluated using MC if we have the forms of both functions.</a:t>
            </a:r>
          </a:p>
          <a:p>
            <a:r>
              <a:rPr lang="en-US" dirty="0"/>
              <a:t>Important to include physics in </a:t>
            </a:r>
            <a:r>
              <a:rPr lang="el-GR" dirty="0"/>
              <a:t>φ</a:t>
            </a:r>
            <a:r>
              <a:rPr lang="en-US" dirty="0"/>
              <a:t>(</a:t>
            </a:r>
            <a:r>
              <a:rPr lang="en-US" b="1" dirty="0"/>
              <a:t>R</a:t>
            </a:r>
            <a:r>
              <a:rPr lang="en-US" dirty="0"/>
              <a:t>) , then take the variation process.</a:t>
            </a:r>
          </a:p>
        </p:txBody>
      </p:sp>
    </p:spTree>
    <p:extLst>
      <p:ext uri="{BB962C8B-B14F-4D97-AF65-F5344CB8AC3E}">
        <p14:creationId xmlns:p14="http://schemas.microsoft.com/office/powerpoint/2010/main" val="98668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quantum liquids:</a:t>
            </a:r>
          </a:p>
          <a:p>
            <a:endParaRPr lang="en-US" dirty="0"/>
          </a:p>
          <a:p>
            <a:endParaRPr lang="en-US" dirty="0"/>
          </a:p>
          <a:p>
            <a:r>
              <a:rPr lang="en-US" i="1" dirty="0"/>
              <a:t>D</a:t>
            </a:r>
            <a:r>
              <a:rPr lang="en-US" dirty="0"/>
              <a:t>(</a:t>
            </a:r>
            <a:r>
              <a:rPr lang="en-US" b="1" dirty="0"/>
              <a:t>R</a:t>
            </a:r>
            <a:r>
              <a:rPr lang="en-US" dirty="0"/>
              <a:t>): a constant for boson systems and a Slater determinant of single particle orbitals for fermion systems to meet the Pauli principle. </a:t>
            </a:r>
          </a:p>
          <a:p>
            <a:r>
              <a:rPr lang="en-US" dirty="0"/>
              <a:t>Here </a:t>
            </a:r>
            <a:r>
              <a:rPr lang="en-US" i="1" dirty="0"/>
              <a:t>U</a:t>
            </a:r>
            <a:r>
              <a:rPr lang="en-US" dirty="0"/>
              <a:t>(</a:t>
            </a:r>
            <a:r>
              <a:rPr lang="en-US" b="1" dirty="0"/>
              <a:t>R</a:t>
            </a:r>
            <a:r>
              <a:rPr lang="en-US" dirty="0"/>
              <a:t>) is the </a:t>
            </a:r>
            <a:r>
              <a:rPr lang="en-US" dirty="0" err="1"/>
              <a:t>Jastrow</a:t>
            </a:r>
            <a:r>
              <a:rPr lang="en-US" dirty="0"/>
              <a:t> correlation factor, which can be written in terms of one-body terms, two-body terms, and so on, with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80" t="29713" r="49538" b="65369"/>
          <a:stretch/>
        </p:blipFill>
        <p:spPr bwMode="auto">
          <a:xfrm>
            <a:off x="4288229" y="1484784"/>
            <a:ext cx="4855771" cy="112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56" t="45751" r="43534" b="48540"/>
          <a:stretch/>
        </p:blipFill>
        <p:spPr bwMode="auto">
          <a:xfrm>
            <a:off x="827584" y="5733256"/>
            <a:ext cx="6589604" cy="8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58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electronic systems. </a:t>
            </a:r>
          </a:p>
          <a:p>
            <a:pPr lvl="1"/>
            <a:r>
              <a:rPr lang="en-US" dirty="0"/>
              <a:t>Atomic, molecular and solids system.</a:t>
            </a:r>
          </a:p>
          <a:p>
            <a:pPr lvl="1"/>
            <a:r>
              <a:rPr lang="en-US" dirty="0"/>
              <a:t>u</a:t>
            </a:r>
            <a:r>
              <a:rPr lang="en-US" baseline="-25000" dirty="0"/>
              <a:t>1</a:t>
            </a:r>
            <a:r>
              <a:rPr lang="en-US" dirty="0"/>
              <a:t>(r)= Z r/a</a:t>
            </a:r>
            <a:r>
              <a:rPr lang="en-US" baseline="-25000" dirty="0"/>
              <a:t>0</a:t>
            </a:r>
            <a:r>
              <a:rPr lang="en-US" dirty="0"/>
              <a:t>  (a</a:t>
            </a:r>
            <a:r>
              <a:rPr lang="en-US" baseline="-25000" dirty="0"/>
              <a:t>0</a:t>
            </a:r>
            <a:r>
              <a:rPr lang="en-US" dirty="0"/>
              <a:t> is the Bohr radius)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18" t="66303" r="36579" b="12168"/>
          <a:stretch/>
        </p:blipFill>
        <p:spPr bwMode="auto">
          <a:xfrm>
            <a:off x="611560" y="3649787"/>
            <a:ext cx="8224966" cy="265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3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the statistical system the calculations are done for a given temperature, but for the quantum system they are done for a given set of </a:t>
            </a:r>
            <a:r>
              <a:rPr lang="en-US" dirty="0" err="1"/>
              <a:t>variational</a:t>
            </a:r>
            <a:r>
              <a:rPr lang="en-US" dirty="0"/>
              <a:t> parameters in the </a:t>
            </a:r>
            <a:r>
              <a:rPr lang="en-US" dirty="0" err="1"/>
              <a:t>variational</a:t>
            </a:r>
            <a:r>
              <a:rPr lang="en-US" dirty="0"/>
              <a:t> </a:t>
            </a:r>
            <a:r>
              <a:rPr lang="en-US" dirty="0" err="1"/>
              <a:t>wavefunction</a:t>
            </a:r>
            <a:r>
              <a:rPr lang="en-US" dirty="0"/>
              <a:t>. </a:t>
            </a:r>
          </a:p>
          <a:p>
            <a:r>
              <a:rPr lang="en-US" dirty="0"/>
              <a:t>We can update either the whole configuration or just the coordinates associated with a particular particle at each Metropolis step.</a:t>
            </a:r>
          </a:p>
        </p:txBody>
      </p:sp>
    </p:spTree>
    <p:extLst>
      <p:ext uri="{BB962C8B-B14F-4D97-AF65-F5344CB8AC3E}">
        <p14:creationId xmlns:p14="http://schemas.microsoft.com/office/powerpoint/2010/main" val="129848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Kinetic Monte Carlo</a:t>
            </a:r>
          </a:p>
        </p:txBody>
      </p:sp>
      <p:sp>
        <p:nvSpPr>
          <p:cNvPr id="3" name="内容占位符 2"/>
          <p:cNvSpPr>
            <a:spLocks noGrp="1"/>
          </p:cNvSpPr>
          <p:nvPr>
            <p:ph idx="1"/>
          </p:nvPr>
        </p:nvSpPr>
        <p:spPr/>
        <p:txBody>
          <a:bodyPr/>
          <a:lstStyle/>
          <a:p>
            <a:r>
              <a:rPr lang="en-US" dirty="0"/>
              <a:t>Intended to simulate the time evolution of some processes occurring in nature.</a:t>
            </a:r>
          </a:p>
          <a:p>
            <a:r>
              <a:rPr lang="en-US" dirty="0"/>
              <a:t>Predetermined or known rate of the processes.</a:t>
            </a:r>
          </a:p>
          <a:p>
            <a:r>
              <a:rPr lang="en-US" dirty="0"/>
              <a:t>Used widely in </a:t>
            </a:r>
          </a:p>
          <a:p>
            <a:pPr lvl="1"/>
            <a:r>
              <a:rPr lang="en-US" dirty="0"/>
              <a:t>Surface diffusion. Surface growth. Defects diffusion. Coarsening of domain evolution….</a:t>
            </a:r>
          </a:p>
        </p:txBody>
      </p:sp>
    </p:spTree>
    <p:extLst>
      <p:ext uri="{BB962C8B-B14F-4D97-AF65-F5344CB8AC3E}">
        <p14:creationId xmlns:p14="http://schemas.microsoft.com/office/powerpoint/2010/main" val="11918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76672"/>
            <a:ext cx="4752528" cy="333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903" y="4293096"/>
            <a:ext cx="430639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4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dirty="0"/>
                  <a:t>Set </a:t>
                </a:r>
                <a:r>
                  <a:rPr lang="en-US" altLang="zh-CN" dirty="0"/>
                  <a:t>time=0</a:t>
                </a:r>
              </a:p>
              <a:p>
                <a:r>
                  <a:rPr lang="en-US" dirty="0"/>
                  <a:t>Have the rates of all events ready, </a:t>
                </a:r>
                <a:r>
                  <a:rPr lang="en-US" dirty="0" err="1"/>
                  <a:t>r</a:t>
                </a:r>
                <a:r>
                  <a:rPr lang="en-US" baseline="-25000" dirty="0" err="1"/>
                  <a:t>i</a:t>
                </a:r>
                <a:endParaRPr lang="en-US" baseline="-25000" dirty="0"/>
              </a:p>
              <a:p>
                <a:r>
                  <a:rPr lang="en-US" dirty="0"/>
                  <a:t>Calculate the cumulative function </a:t>
                </a:r>
                <a:r>
                  <a:rPr lang="en-US" dirty="0" err="1"/>
                  <a:t>R</a:t>
                </a:r>
                <a:r>
                  <a:rPr lang="en-US" baseline="-25000" dirty="0" err="1"/>
                  <a:t>i</a:t>
                </a:r>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𝑗</m:t>
                        </m:r>
                      </m:sub>
                      <m:sup>
                        <m:r>
                          <a:rPr lang="en-US" b="0" i="1" smtClean="0">
                            <a:latin typeface="Cambria Math"/>
                          </a:rPr>
                          <m:t>𝑖</m:t>
                        </m:r>
                      </m:sup>
                      <m:e>
                        <m:r>
                          <a:rPr lang="en-US" b="0" i="1" smtClean="0">
                            <a:latin typeface="Cambria Math"/>
                          </a:rPr>
                          <m:t>𝑟</m:t>
                        </m:r>
                        <m:r>
                          <a:rPr lang="en-US" b="0" i="1" baseline="-25000" smtClean="0">
                            <a:latin typeface="Cambria Math"/>
                          </a:rPr>
                          <m:t>𝑖</m:t>
                        </m:r>
                      </m:e>
                    </m:nary>
                  </m:oMath>
                </a14:m>
                <a:r>
                  <a:rPr lang="en-US" dirty="0"/>
                  <a:t>, for </a:t>
                </a:r>
                <a:r>
                  <a:rPr lang="en-US" dirty="0" err="1"/>
                  <a:t>i</a:t>
                </a:r>
                <a:r>
                  <a:rPr lang="en-US" dirty="0"/>
                  <a:t> = 1…. N.</a:t>
                </a:r>
              </a:p>
              <a:p>
                <a:r>
                  <a:rPr lang="en-US" dirty="0"/>
                  <a:t>Generate a random number</a:t>
                </a:r>
              </a:p>
              <a:p>
                <a:r>
                  <a:rPr lang="en-US" dirty="0"/>
                  <a:t>Find out the event that the random number corresponding to. </a:t>
                </a:r>
              </a:p>
              <a:p>
                <a:r>
                  <a:rPr lang="en-US" dirty="0"/>
                  <a:t>Carry out the event</a:t>
                </a:r>
              </a:p>
              <a:p>
                <a:r>
                  <a:rPr lang="en-US" dirty="0"/>
                  <a:t>Repeat.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b="-2426"/>
                </a:stretch>
              </a:blipFill>
            </p:spPr>
            <p:txBody>
              <a:bodyPr/>
              <a:lstStyle/>
              <a:p>
                <a:r>
                  <a:rPr lang="en-US">
                    <a:noFill/>
                  </a:rPr>
                  <a:t> </a:t>
                </a:r>
              </a:p>
            </p:txBody>
          </p:sp>
        </mc:Fallback>
      </mc:AlternateContent>
    </p:spTree>
    <p:extLst>
      <p:ext uri="{BB962C8B-B14F-4D97-AF65-F5344CB8AC3E}">
        <p14:creationId xmlns:p14="http://schemas.microsoft.com/office/powerpoint/2010/main" val="191890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Note, it’s also possible to treat the simulation step non-uniformly by generating another random number, and the delta t = ln(1/rand)/ R_N.</a:t>
            </a:r>
          </a:p>
          <a:p>
            <a:r>
              <a:rPr lang="en-US" dirty="0"/>
              <a:t>Events generation rates can also be time dependent. </a:t>
            </a:r>
          </a:p>
          <a:p>
            <a:r>
              <a:rPr lang="en-US" dirty="0"/>
              <a:t>Good to simulate non-equilibrium process.</a:t>
            </a:r>
          </a:p>
        </p:txBody>
      </p:sp>
    </p:spTree>
    <p:extLst>
      <p:ext uri="{BB962C8B-B14F-4D97-AF65-F5344CB8AC3E}">
        <p14:creationId xmlns:p14="http://schemas.microsoft.com/office/powerpoint/2010/main" val="232350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r>
              <a:rPr lang="en-US" dirty="0" smtClean="0"/>
              <a:t>Empirically</a:t>
            </a:r>
            <a:r>
              <a:rPr lang="en-US" dirty="0"/>
              <a:t>, autocorrelation time grows proportional to the </a:t>
            </a:r>
            <a:r>
              <a:rPr lang="en-US" dirty="0" smtClean="0"/>
              <a:t>power of </a:t>
            </a:r>
            <a:r>
              <a:rPr lang="en-US" dirty="0"/>
              <a:t>correlation Length</a:t>
            </a:r>
            <a:r>
              <a:rPr lang="en-US" dirty="0" smtClean="0"/>
              <a:t>. In the case of MC, </a:t>
            </a:r>
            <a:r>
              <a:rPr lang="en-US" dirty="0" err="1" smtClean="0"/>
              <a:t>t</a:t>
            </a:r>
            <a:r>
              <a:rPr lang="en-US" baseline="-25000" dirty="0" err="1" smtClean="0"/>
              <a:t>c</a:t>
            </a:r>
            <a:r>
              <a:rPr lang="en-US" dirty="0" smtClean="0"/>
              <a:t> =c </a:t>
            </a:r>
            <a:r>
              <a:rPr lang="en-US" dirty="0" err="1" smtClean="0"/>
              <a:t>L</a:t>
            </a:r>
            <a:r>
              <a:rPr lang="en-US" baseline="30000" dirty="0" err="1" smtClean="0"/>
              <a:t>z</a:t>
            </a:r>
            <a:r>
              <a:rPr lang="en-US" dirty="0" smtClean="0"/>
              <a:t>.</a:t>
            </a:r>
          </a:p>
          <a:p>
            <a:r>
              <a:rPr lang="en-US" dirty="0" smtClean="0"/>
              <a:t>Here, z is about 2. </a:t>
            </a:r>
          </a:p>
          <a:p>
            <a:r>
              <a:rPr lang="en-US" dirty="0" smtClean="0"/>
              <a:t>The </a:t>
            </a:r>
            <a:r>
              <a:rPr lang="en-US" dirty="0" err="1" smtClean="0"/>
              <a:t>Swendsen</a:t>
            </a:r>
            <a:r>
              <a:rPr lang="en-US" dirty="0" smtClean="0"/>
              <a:t> and Wang approach (1987).</a:t>
            </a:r>
          </a:p>
          <a:p>
            <a:pPr lvl="1"/>
            <a:r>
              <a:rPr lang="en-US" dirty="0" smtClean="0"/>
              <a:t>The block </a:t>
            </a:r>
            <a:r>
              <a:rPr lang="en-US" dirty="0"/>
              <a:t>update </a:t>
            </a:r>
            <a:r>
              <a:rPr lang="en-US" dirty="0" smtClean="0"/>
              <a:t>scheme: based </a:t>
            </a:r>
            <a:r>
              <a:rPr lang="en-US" dirty="0"/>
              <a:t>on the nearest neighbor pair picture of </a:t>
            </a:r>
            <a:r>
              <a:rPr lang="en-US" dirty="0" smtClean="0"/>
              <a:t>the </a:t>
            </a:r>
            <a:r>
              <a:rPr lang="en-US" dirty="0" err="1" smtClean="0"/>
              <a:t>Ising</a:t>
            </a:r>
            <a:r>
              <a:rPr lang="en-US" dirty="0" smtClean="0"/>
              <a:t> model</a:t>
            </a:r>
          </a:p>
          <a:p>
            <a:pPr lvl="1"/>
            <a:r>
              <a:rPr lang="en-US" dirty="0" smtClean="0"/>
              <a:t>the </a:t>
            </a:r>
            <a:r>
              <a:rPr lang="en-US" dirty="0"/>
              <a:t>partition function is a result of the contributions of </a:t>
            </a:r>
            <a:r>
              <a:rPr lang="en-US" dirty="0" smtClean="0"/>
              <a:t>all the </a:t>
            </a:r>
            <a:r>
              <a:rPr lang="en-US" dirty="0"/>
              <a:t>nearest pairs of sites in the system.</a:t>
            </a:r>
          </a:p>
          <a:p>
            <a:endParaRPr lang="en-US" dirty="0"/>
          </a:p>
        </p:txBody>
      </p:sp>
    </p:spTree>
    <p:extLst>
      <p:ext uri="{BB962C8B-B14F-4D97-AF65-F5344CB8AC3E}">
        <p14:creationId xmlns:p14="http://schemas.microsoft.com/office/powerpoint/2010/main" val="148302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To simulate surface diffusions</a:t>
            </a:r>
          </a:p>
        </p:txBody>
      </p:sp>
      <p:sp>
        <p:nvSpPr>
          <p:cNvPr id="3" name="内容占位符 2"/>
          <p:cNvSpPr>
            <a:spLocks noGrp="1"/>
          </p:cNvSpPr>
          <p:nvPr>
            <p:ph idx="1"/>
          </p:nvPr>
        </p:nvSpPr>
        <p:spPr/>
        <p:txBody>
          <a:bodyPr/>
          <a:lstStyle/>
          <a:p>
            <a:r>
              <a:rPr lang="en-US" dirty="0"/>
              <a:t>Define </a:t>
            </a:r>
            <a:r>
              <a:rPr lang="el-GR" dirty="0"/>
              <a:t>Γ</a:t>
            </a:r>
            <a:r>
              <a:rPr lang="en-US" dirty="0"/>
              <a:t> as the hopping rate, </a:t>
            </a:r>
            <a:r>
              <a:rPr lang="el-GR" dirty="0"/>
              <a:t>γ</a:t>
            </a:r>
            <a:r>
              <a:rPr lang="en-US" dirty="0"/>
              <a:t> is the vibrational frequency, Ed is the diffusion barrier </a:t>
            </a:r>
          </a:p>
          <a:p>
            <a:r>
              <a:rPr lang="el-GR" dirty="0"/>
              <a:t>Γ</a:t>
            </a:r>
            <a:r>
              <a:rPr lang="en-US" dirty="0"/>
              <a:t> = </a:t>
            </a:r>
            <a:r>
              <a:rPr lang="el-GR" dirty="0"/>
              <a:t>γ</a:t>
            </a:r>
            <a:r>
              <a:rPr lang="en-US" dirty="0"/>
              <a:t> </a:t>
            </a:r>
            <a:r>
              <a:rPr lang="en-US" dirty="0" err="1"/>
              <a:t>exp</a:t>
            </a:r>
            <a:r>
              <a:rPr lang="en-US" dirty="0"/>
              <a:t>(-Ed/k</a:t>
            </a:r>
            <a:r>
              <a:rPr lang="en-US" baseline="-25000" dirty="0"/>
              <a:t>B</a:t>
            </a:r>
            <a:r>
              <a:rPr lang="en-US" dirty="0"/>
              <a:t> T) </a:t>
            </a:r>
          </a:p>
          <a:p>
            <a:r>
              <a:rPr lang="en-US" dirty="0"/>
              <a:t>So if you know </a:t>
            </a:r>
            <a:r>
              <a:rPr lang="el-GR" dirty="0"/>
              <a:t>γ</a:t>
            </a:r>
            <a:r>
              <a:rPr lang="en-US" dirty="0"/>
              <a:t>, T, and Ed, the diffusion can be simulated using a random number generator. </a:t>
            </a:r>
          </a:p>
          <a:p>
            <a:pPr lvl="1"/>
            <a:endParaRPr lang="en-US" dirty="0"/>
          </a:p>
        </p:txBody>
      </p:sp>
    </p:spTree>
    <p:extLst>
      <p:ext uri="{BB962C8B-B14F-4D97-AF65-F5344CB8AC3E}">
        <p14:creationId xmlns:p14="http://schemas.microsoft.com/office/powerpoint/2010/main" val="360355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Iterative function system</a:t>
            </a:r>
          </a:p>
        </p:txBody>
      </p:sp>
      <p:sp>
        <p:nvSpPr>
          <p:cNvPr id="3" name="内容占位符 2"/>
          <p:cNvSpPr>
            <a:spLocks noGrp="1"/>
          </p:cNvSpPr>
          <p:nvPr>
            <p:ph idx="1"/>
          </p:nvPr>
        </p:nvSpPr>
        <p:spPr/>
        <p:txBody>
          <a:bodyPr/>
          <a:lstStyle/>
          <a:p>
            <a:r>
              <a:rPr lang="en-US" dirty="0"/>
              <a:t>MC is also used in fractal studies.</a:t>
            </a:r>
          </a:p>
          <a:p>
            <a:r>
              <a:rPr lang="en-US" dirty="0"/>
              <a:t>Method to construct fractals.</a:t>
            </a:r>
          </a:p>
          <a:p>
            <a:r>
              <a:rPr lang="en-US" dirty="0"/>
              <a:t>For example:</a:t>
            </a:r>
          </a:p>
          <a:p>
            <a:pPr lvl="1"/>
            <a:r>
              <a:rPr lang="en-US" dirty="0"/>
              <a:t>We have three points A, B, C (not on the same line) and three probabilities, PA, PB and PC.</a:t>
            </a:r>
          </a:p>
          <a:p>
            <a:pPr lvl="1"/>
            <a:r>
              <a:rPr lang="en-US" dirty="0"/>
              <a:t>Throw the dice, generate a point Z, following:</a:t>
            </a:r>
          </a:p>
          <a:p>
            <a:pPr lvl="1"/>
            <a:r>
              <a:rPr lang="en-US" dirty="0"/>
              <a:t>Z</a:t>
            </a:r>
            <a:r>
              <a:rPr lang="en-US" baseline="-25000" dirty="0"/>
              <a:t>n+1</a:t>
            </a:r>
            <a:r>
              <a:rPr lang="en-US" dirty="0"/>
              <a:t> = (Z</a:t>
            </a:r>
            <a:r>
              <a:rPr lang="en-US" baseline="-25000" dirty="0"/>
              <a:t>n</a:t>
            </a:r>
            <a:r>
              <a:rPr lang="en-US" dirty="0"/>
              <a:t> + A )/2, under PA, (Z</a:t>
            </a:r>
            <a:r>
              <a:rPr lang="en-US" baseline="-25000" dirty="0"/>
              <a:t>n</a:t>
            </a:r>
            <a:r>
              <a:rPr lang="en-US" dirty="0"/>
              <a:t> + B)/2, under PB, (Z</a:t>
            </a:r>
            <a:r>
              <a:rPr lang="en-US" baseline="-25000" dirty="0"/>
              <a:t>n</a:t>
            </a:r>
            <a:r>
              <a:rPr lang="en-US" dirty="0"/>
              <a:t> + C)/2, under PC. </a:t>
            </a:r>
          </a:p>
          <a:p>
            <a:endParaRPr lang="en-US" dirty="0"/>
          </a:p>
        </p:txBody>
      </p:sp>
    </p:spTree>
    <p:extLst>
      <p:ext uri="{BB962C8B-B14F-4D97-AF65-F5344CB8AC3E}">
        <p14:creationId xmlns:p14="http://schemas.microsoft.com/office/powerpoint/2010/main" val="208307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3/31/Sierpinsk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44291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2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Randomly choose which point to plot. </a:t>
            </a:r>
          </a:p>
          <a:p>
            <a:r>
              <a:rPr lang="en-US" dirty="0"/>
              <a:t>Good to simulate biological systems.</a:t>
            </a:r>
          </a:p>
        </p:txBody>
      </p:sp>
    </p:spTree>
    <p:extLst>
      <p:ext uri="{BB962C8B-B14F-4D97-AF65-F5344CB8AC3E}">
        <p14:creationId xmlns:p14="http://schemas.microsoft.com/office/powerpoint/2010/main" val="65235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Monte Carlo in Finance</a:t>
            </a:r>
            <a:br>
              <a:rPr lang="en-US" dirty="0"/>
            </a:br>
            <a:r>
              <a:rPr lang="en-US" altLang="zh-CN" dirty="0"/>
              <a:t>Risk Neutral measure</a:t>
            </a:r>
            <a:endParaRPr lang="en-US" dirty="0"/>
          </a:p>
        </p:txBody>
      </p:sp>
      <p:sp>
        <p:nvSpPr>
          <p:cNvPr id="3" name="内容占位符 2"/>
          <p:cNvSpPr>
            <a:spLocks noGrp="1"/>
          </p:cNvSpPr>
          <p:nvPr>
            <p:ph idx="1"/>
          </p:nvPr>
        </p:nvSpPr>
        <p:spPr/>
        <p:txBody>
          <a:bodyPr>
            <a:normAutofit lnSpcReduction="10000"/>
          </a:bodyPr>
          <a:lstStyle/>
          <a:p>
            <a:r>
              <a:rPr lang="en-US" dirty="0"/>
              <a:t>Instead of first taking the expectation and then adjusting for an investor's risk preference, </a:t>
            </a:r>
          </a:p>
          <a:p>
            <a:r>
              <a:rPr lang="en-US" dirty="0"/>
              <a:t>one can adjust, once and for all, the probabilities of future outcomes </a:t>
            </a:r>
          </a:p>
          <a:p>
            <a:r>
              <a:rPr lang="en-US" dirty="0"/>
              <a:t>such that they incorporate all investors' risk </a:t>
            </a:r>
            <a:r>
              <a:rPr lang="en-US" dirty="0" err="1"/>
              <a:t>premia</a:t>
            </a:r>
            <a:r>
              <a:rPr lang="en-US" dirty="0"/>
              <a:t>, and then take the expectation under this new probability distribution, the </a:t>
            </a:r>
            <a:r>
              <a:rPr lang="en-US" i="1" dirty="0"/>
              <a:t>risk-neutral measure</a:t>
            </a:r>
            <a:r>
              <a:rPr lang="en-US" dirty="0"/>
              <a:t>.</a:t>
            </a:r>
          </a:p>
        </p:txBody>
      </p:sp>
    </p:spTree>
    <p:extLst>
      <p:ext uri="{BB962C8B-B14F-4D97-AF65-F5344CB8AC3E}">
        <p14:creationId xmlns:p14="http://schemas.microsoft.com/office/powerpoint/2010/main" val="363953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Monte Carlo in Finance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dirty="0"/>
                  <a:t>The fundamental theorem of arbitrage-free pricing states that the value of a derivative is equal to the discounted expected value of the derivative payoff where the expectation is taken under the risk-neutral measure.</a:t>
                </a:r>
              </a:p>
              <a:p>
                <a:r>
                  <a:rPr lang="en-US" dirty="0"/>
                  <a:t>an integral with respect to the measure</a:t>
                </a:r>
              </a:p>
              <a:p>
                <a:r>
                  <a:rPr lang="en-US" dirty="0"/>
                  <a:t>H</a:t>
                </a:r>
                <a:r>
                  <a:rPr lang="en-US" baseline="-25000" dirty="0"/>
                  <a:t>0</a:t>
                </a:r>
                <a:r>
                  <a:rPr lang="en-US" dirty="0"/>
                  <a:t> = D F</a:t>
                </a:r>
                <a:r>
                  <a:rPr lang="en-US" baseline="-25000" dirty="0"/>
                  <a:t>T</a:t>
                </a:r>
                <a:r>
                  <a:rPr lang="en-US" dirty="0"/>
                  <a:t> </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𝑤</m:t>
                        </m:r>
                      </m:sub>
                      <m:sup/>
                      <m:e>
                        <m:r>
                          <a:rPr lang="en-US" b="0" i="1" smtClean="0">
                            <a:latin typeface="Cambria Math"/>
                          </a:rPr>
                          <m:t>𝐻</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𝑑𝑃</m:t>
                        </m:r>
                        <m:r>
                          <a:rPr lang="en-US" b="0" i="1" smtClean="0">
                            <a:latin typeface="Cambria Math"/>
                          </a:rPr>
                          <m:t>(</m:t>
                        </m:r>
                        <m:r>
                          <a:rPr lang="en-US" b="0" i="1" smtClean="0">
                            <a:latin typeface="Cambria Math"/>
                          </a:rPr>
                          <m:t>𝑤</m:t>
                        </m:r>
                        <m:r>
                          <a:rPr lang="en-US" b="0" i="1" smtClean="0">
                            <a:latin typeface="Cambria Math"/>
                          </a:rPr>
                          <m:t>)</m:t>
                        </m:r>
                      </m:e>
                    </m:nary>
                  </m:oMath>
                </a14:m>
                <a:r>
                  <a:rPr lang="en-US" dirty="0"/>
                  <a:t>, D F</a:t>
                </a:r>
                <a:r>
                  <a:rPr lang="en-US" baseline="-25000" dirty="0"/>
                  <a:t>T</a:t>
                </a:r>
                <a:r>
                  <a:rPr lang="en-US" dirty="0"/>
                  <a:t> is discount factor. P is a risk neutral probability space. , w is a sample in the space. </a:t>
                </a:r>
              </a:p>
              <a:p>
                <a:r>
                  <a:rPr lang="en-US" dirty="0"/>
                  <a:t>Use MC to calculate the H</a:t>
                </a:r>
                <a:r>
                  <a:rPr lang="en-US" baseline="-25000" dirty="0"/>
                  <a:t>0</a:t>
                </a:r>
                <a:r>
                  <a:rPr lang="en-US" dirty="0"/>
                  <a:t>.</a:t>
                </a:r>
              </a:p>
              <a:p>
                <a:r>
                  <a:rPr lang="en-US" dirty="0"/>
                  <a:t>Assume the random variables (for example, stock price) to follow Brownian motion. </a:t>
                </a:r>
              </a:p>
              <a:p>
                <a:pPr lvl="1"/>
                <a:r>
                  <a:rPr lang="en-US" dirty="0"/>
                  <a:t>Sample paths for standard model.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037" t="-2426"/>
                </a:stretch>
              </a:blipFill>
            </p:spPr>
            <p:txBody>
              <a:bodyPr/>
              <a:lstStyle/>
              <a:p>
                <a:r>
                  <a:rPr lang="en-US">
                    <a:noFill/>
                  </a:rPr>
                  <a:t> </a:t>
                </a:r>
              </a:p>
            </p:txBody>
          </p:sp>
        </mc:Fallback>
      </mc:AlternateContent>
    </p:spTree>
    <p:extLst>
      <p:ext uri="{BB962C8B-B14F-4D97-AF65-F5344CB8AC3E}">
        <p14:creationId xmlns:p14="http://schemas.microsoft.com/office/powerpoint/2010/main" val="119538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Ordinary differentiation equation</a:t>
            </a:r>
          </a:p>
        </p:txBody>
      </p:sp>
      <p:sp>
        <p:nvSpPr>
          <p:cNvPr id="3" name="内容占位符 2"/>
          <p:cNvSpPr>
            <a:spLocks noGrp="1"/>
          </p:cNvSpPr>
          <p:nvPr>
            <p:ph idx="1"/>
          </p:nvPr>
        </p:nvSpPr>
        <p:spPr/>
        <p:txBody>
          <a:bodyPr/>
          <a:lstStyle/>
          <a:p>
            <a:r>
              <a:rPr lang="en-US" dirty="0"/>
              <a:t>Most problems in physics and engineering appear in the form of differential equations.</a:t>
            </a:r>
          </a:p>
          <a:p>
            <a:pPr lvl="1"/>
            <a:r>
              <a:rPr lang="en-US" dirty="0"/>
              <a:t>the motion of a classical particle is described by Newton’s equation</a:t>
            </a:r>
          </a:p>
          <a:p>
            <a:pPr lvl="1"/>
            <a:endParaRPr lang="en-US" dirty="0"/>
          </a:p>
          <a:p>
            <a:pPr lvl="1"/>
            <a:endParaRPr lang="en-US" dirty="0"/>
          </a:p>
        </p:txBody>
      </p:sp>
    </p:spTree>
    <p:extLst>
      <p:ext uri="{BB962C8B-B14F-4D97-AF65-F5344CB8AC3E}">
        <p14:creationId xmlns:p14="http://schemas.microsoft.com/office/powerpoint/2010/main" val="421335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Initial-value problems</a:t>
            </a:r>
            <a:endParaRPr lang="en-US" dirty="0"/>
          </a:p>
        </p:txBody>
      </p:sp>
      <p:sp>
        <p:nvSpPr>
          <p:cNvPr id="3" name="内容占位符 2"/>
          <p:cNvSpPr>
            <a:spLocks noGrp="1"/>
          </p:cNvSpPr>
          <p:nvPr>
            <p:ph idx="1"/>
          </p:nvPr>
        </p:nvSpPr>
        <p:spPr/>
        <p:txBody>
          <a:bodyPr/>
          <a:lstStyle/>
          <a:p>
            <a:r>
              <a:rPr lang="en-US" dirty="0"/>
              <a:t>initial-value problems involve dynamical systems, </a:t>
            </a:r>
          </a:p>
          <a:p>
            <a:pPr lvl="1"/>
            <a:r>
              <a:rPr lang="en-US" dirty="0"/>
              <a:t>for example, the motion of the Moon, Earth, and the Sun, </a:t>
            </a:r>
          </a:p>
          <a:p>
            <a:pPr lvl="1"/>
            <a:r>
              <a:rPr lang="en-US" dirty="0"/>
              <a:t>the dynamics of a rocket, or the propagation of ocean waves.</a:t>
            </a:r>
          </a:p>
        </p:txBody>
      </p:sp>
    </p:spTree>
    <p:extLst>
      <p:ext uri="{BB962C8B-B14F-4D97-AF65-F5344CB8AC3E}">
        <p14:creationId xmlns:p14="http://schemas.microsoft.com/office/powerpoint/2010/main" val="220473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13" t="38524" r="46197" b="39959"/>
          <a:stretch/>
        </p:blipFill>
        <p:spPr bwMode="auto">
          <a:xfrm>
            <a:off x="31711" y="1412777"/>
            <a:ext cx="9014166" cy="401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7624" y="5733256"/>
            <a:ext cx="7272808" cy="369332"/>
          </a:xfrm>
          <a:prstGeom prst="rect">
            <a:avLst/>
          </a:prstGeom>
          <a:noFill/>
        </p:spPr>
        <p:txBody>
          <a:bodyPr wrap="square" rtlCol="0">
            <a:spAutoFit/>
          </a:bodyPr>
          <a:lstStyle/>
          <a:p>
            <a:r>
              <a:rPr lang="en-US" dirty="0"/>
              <a:t>Generalized velocity vector. </a:t>
            </a:r>
          </a:p>
        </p:txBody>
      </p:sp>
    </p:spTree>
    <p:extLst>
      <p:ext uri="{BB962C8B-B14F-4D97-AF65-F5344CB8AC3E}">
        <p14:creationId xmlns:p14="http://schemas.microsoft.com/office/powerpoint/2010/main" val="178511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principle, we can always obtain the solution of the above equation set if the initial condition </a:t>
            </a:r>
            <a:r>
              <a:rPr lang="en-US" b="1" dirty="0"/>
              <a:t>y</a:t>
            </a:r>
            <a:r>
              <a:rPr lang="en-US" dirty="0"/>
              <a:t>(</a:t>
            </a:r>
            <a:r>
              <a:rPr lang="en-US" i="1" dirty="0"/>
              <a:t>t </a:t>
            </a:r>
            <a:r>
              <a:rPr lang="en-US" dirty="0"/>
              <a:t>= 0) = </a:t>
            </a:r>
            <a:r>
              <a:rPr lang="en-US" b="1" dirty="0"/>
              <a:t>y</a:t>
            </a:r>
            <a:r>
              <a:rPr lang="en-US" baseline="-25000" dirty="0"/>
              <a:t>0</a:t>
            </a:r>
            <a:r>
              <a:rPr lang="en-US" dirty="0"/>
              <a:t> is given and a solution</a:t>
            </a:r>
          </a:p>
          <a:p>
            <a:pPr marL="0" indent="0">
              <a:buNone/>
            </a:pPr>
            <a:r>
              <a:rPr lang="en-US" dirty="0"/>
              <a:t>    exists.</a:t>
            </a:r>
          </a:p>
        </p:txBody>
      </p:sp>
    </p:spTree>
    <p:extLst>
      <p:ext uri="{BB962C8B-B14F-4D97-AF65-F5344CB8AC3E}">
        <p14:creationId xmlns:p14="http://schemas.microsoft.com/office/powerpoint/2010/main" val="319806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of the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dirty="0" smtClean="0"/>
                  <a:t>Cluster </a:t>
                </a:r>
                <a:r>
                  <a:rPr lang="en-US" dirty="0"/>
                  <a:t>the sites next to </a:t>
                </a:r>
                <a:r>
                  <a:rPr lang="en-US" dirty="0" smtClean="0"/>
                  <a:t>each other </a:t>
                </a:r>
                <a:r>
                  <a:rPr lang="en-US" dirty="0"/>
                  <a:t>that have the same spin orientation. </a:t>
                </a:r>
                <a:endParaRPr lang="en-US" dirty="0" smtClean="0"/>
              </a:p>
              <a:p>
                <a:r>
                  <a:rPr lang="en-US" dirty="0" smtClean="0"/>
                  <a:t>A </a:t>
                </a:r>
                <a:r>
                  <a:rPr lang="en-US" dirty="0"/>
                  <a:t>bond is introduced for any pair </a:t>
                </a:r>
                <a:r>
                  <a:rPr lang="en-US" dirty="0" smtClean="0"/>
                  <a:t>of nearest </a:t>
                </a:r>
                <a:r>
                  <a:rPr lang="en-US" dirty="0"/>
                  <a:t>neighbors in a cluster. </a:t>
                </a:r>
                <a:endParaRPr lang="en-US" dirty="0" smtClean="0"/>
              </a:p>
              <a:p>
                <a:r>
                  <a:rPr lang="en-US" dirty="0" smtClean="0"/>
                  <a:t>Each </a:t>
                </a:r>
                <a:r>
                  <a:rPr lang="en-US" dirty="0"/>
                  <a:t>bond is then removed with probability </a:t>
                </a:r>
                <a:r>
                  <a:rPr lang="en-US" i="1" dirty="0" smtClean="0"/>
                  <a:t>q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𝑗</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r>
                              <a:rPr lang="en-US" b="0" i="1" smtClean="0">
                                <a:latin typeface="Cambria Math" panose="02040503050406030204" pitchFamily="18" charset="0"/>
                              </a:rPr>
                              <m:t>𝑇</m:t>
                            </m:r>
                          </m:den>
                        </m:f>
                      </m:sup>
                    </m:sSup>
                  </m:oMath>
                </a14:m>
                <a:r>
                  <a:rPr lang="en-US" i="1" dirty="0" smtClean="0"/>
                  <a:t> .</a:t>
                </a:r>
              </a:p>
              <a:p>
                <a:r>
                  <a:rPr lang="en-US" dirty="0" smtClean="0"/>
                  <a:t>After </a:t>
                </a:r>
                <a:r>
                  <a:rPr lang="en-US" dirty="0"/>
                  <a:t>all the bonds are tried with some removed and the rest kept, there are </a:t>
                </a:r>
                <a:r>
                  <a:rPr lang="en-US" dirty="0" smtClean="0"/>
                  <a:t>more, but </a:t>
                </a:r>
                <a:r>
                  <a:rPr lang="en-US" dirty="0"/>
                  <a:t>smaller, clusters still connected through the remaining bonds. </a:t>
                </a:r>
                <a:endParaRPr lang="en-US" dirty="0" smtClean="0"/>
              </a:p>
              <a:p>
                <a:r>
                  <a:rPr lang="en-US" dirty="0" smtClean="0"/>
                  <a:t>The </a:t>
                </a:r>
                <a:r>
                  <a:rPr lang="en-US" dirty="0"/>
                  <a:t>spins </a:t>
                </a:r>
                <a:r>
                  <a:rPr lang="en-US" dirty="0" smtClean="0"/>
                  <a:t>in each </a:t>
                </a:r>
                <a:r>
                  <a:rPr lang="en-US" dirty="0"/>
                  <a:t>small cluster are flipped all together with a probability of 50</a:t>
                </a:r>
                <a:r>
                  <a:rPr lang="en-US" dirty="0" smtClean="0"/>
                  <a:t>%.</a:t>
                </a:r>
              </a:p>
              <a:p>
                <a:r>
                  <a:rPr lang="en-US" dirty="0" smtClean="0"/>
                  <a:t>The new configuration </a:t>
                </a:r>
                <a:r>
                  <a:rPr lang="en-US" dirty="0"/>
                  <a:t>is then used for the next Monte Carlo step. </a:t>
                </a:r>
                <a:endParaRPr lang="en-US" dirty="0" smtClean="0"/>
              </a:p>
              <a:p>
                <a:r>
                  <a:rPr lang="en-US" dirty="0" smtClean="0"/>
                  <a:t>This </a:t>
                </a:r>
                <a:r>
                  <a:rPr lang="en-US" dirty="0"/>
                  <a:t>procedure in </a:t>
                </a:r>
                <a:r>
                  <a:rPr lang="en-US" dirty="0" smtClean="0"/>
                  <a:t>fact updates </a:t>
                </a:r>
                <a:r>
                  <a:rPr lang="en-US" dirty="0"/>
                  <a:t>the configuration by flipping blocks of parallel spins, which is similar </a:t>
                </a:r>
                <a:r>
                  <a:rPr lang="en-US" dirty="0" smtClean="0"/>
                  <a:t>to the </a:t>
                </a:r>
                <a:r>
                  <a:rPr lang="en-US" dirty="0"/>
                  <a:t>physical process that we would expect when the system is close to the </a:t>
                </a:r>
                <a:r>
                  <a:rPr lang="en-US" dirty="0" smtClean="0"/>
                  <a:t>critical point</a:t>
                </a:r>
                <a:r>
                  <a:rPr lang="en-US" dirty="0"/>
                  <a:t>. </a:t>
                </a:r>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815" t="-2291"/>
                </a:stretch>
              </a:blipFill>
            </p:spPr>
            <p:txBody>
              <a:bodyPr/>
              <a:lstStyle/>
              <a:p>
                <a:r>
                  <a:rPr lang="en-US">
                    <a:noFill/>
                  </a:rPr>
                  <a:t> </a:t>
                </a:r>
              </a:p>
            </p:txBody>
          </p:sp>
        </mc:Fallback>
      </mc:AlternateContent>
    </p:spTree>
    <p:extLst>
      <p:ext uri="{BB962C8B-B14F-4D97-AF65-F5344CB8AC3E}">
        <p14:creationId xmlns:p14="http://schemas.microsoft.com/office/powerpoint/2010/main" val="1356714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particle moving in one dimension under an elastic force:</a:t>
            </a:r>
          </a:p>
          <a:p>
            <a:pPr marL="457200" lvl="1" indent="0">
              <a:buNone/>
            </a:pPr>
            <a:r>
              <a:rPr lang="en-US" b="1" i="1" dirty="0"/>
              <a:t>f</a:t>
            </a:r>
            <a:r>
              <a:rPr lang="en-US" i="1" dirty="0"/>
              <a:t> </a:t>
            </a:r>
            <a:r>
              <a:rPr lang="en-US" dirty="0"/>
              <a:t>= </a:t>
            </a:r>
            <a:r>
              <a:rPr lang="en-US" i="1" dirty="0"/>
              <a:t>m</a:t>
            </a:r>
            <a:r>
              <a:rPr lang="en-US" b="1" i="1" dirty="0"/>
              <a:t>a</a:t>
            </a:r>
            <a:r>
              <a:rPr lang="en-US" i="1" dirty="0"/>
              <a:t>,</a:t>
            </a:r>
          </a:p>
          <a:p>
            <a:r>
              <a:rPr lang="en-US" i="1" dirty="0"/>
              <a:t>i </a:t>
            </a:r>
            <a:r>
              <a:rPr lang="en-US" dirty="0"/>
              <a:t>= 2: that is, </a:t>
            </a:r>
            <a:r>
              <a:rPr lang="en-US" i="1" dirty="0"/>
              <a:t>y</a:t>
            </a:r>
            <a:r>
              <a:rPr lang="en-US" baseline="-25000" dirty="0"/>
              <a:t>1</a:t>
            </a:r>
            <a:r>
              <a:rPr lang="en-US" dirty="0"/>
              <a:t> = </a:t>
            </a:r>
            <a:r>
              <a:rPr lang="en-US" i="1" dirty="0"/>
              <a:t>x </a:t>
            </a:r>
            <a:r>
              <a:rPr lang="en-US" dirty="0"/>
              <a:t>and </a:t>
            </a:r>
            <a:r>
              <a:rPr lang="en-US" i="1" dirty="0"/>
              <a:t>y</a:t>
            </a:r>
            <a:r>
              <a:rPr lang="en-US" baseline="-25000" dirty="0"/>
              <a:t>2</a:t>
            </a:r>
            <a:r>
              <a:rPr lang="en-US" dirty="0"/>
              <a:t> = </a:t>
            </a:r>
            <a:r>
              <a:rPr lang="en-US" i="1" dirty="0"/>
              <a:t>v </a:t>
            </a:r>
            <a:r>
              <a:rPr lang="en-US" dirty="0"/>
              <a:t>= </a:t>
            </a:r>
            <a:r>
              <a:rPr lang="en-US" i="1" dirty="0"/>
              <a:t>dx/</a:t>
            </a:r>
            <a:r>
              <a:rPr lang="en-US" i="1" dirty="0" err="1"/>
              <a:t>dt</a:t>
            </a:r>
            <a:r>
              <a:rPr lang="en-US" dirty="0"/>
              <a:t>, </a:t>
            </a:r>
          </a:p>
          <a:p>
            <a:r>
              <a:rPr lang="en-US" dirty="0"/>
              <a:t>and </a:t>
            </a:r>
            <a:r>
              <a:rPr lang="en-US" i="1" dirty="0"/>
              <a:t>g</a:t>
            </a:r>
            <a:r>
              <a:rPr lang="en-US" baseline="-25000" dirty="0"/>
              <a:t>1</a:t>
            </a:r>
            <a:r>
              <a:rPr lang="en-US" dirty="0"/>
              <a:t> = </a:t>
            </a:r>
            <a:r>
              <a:rPr lang="en-US" i="1" dirty="0"/>
              <a:t>v </a:t>
            </a:r>
            <a:r>
              <a:rPr lang="en-US" dirty="0"/>
              <a:t>= </a:t>
            </a:r>
            <a:r>
              <a:rPr lang="en-US" i="1" dirty="0"/>
              <a:t>y</a:t>
            </a:r>
            <a:r>
              <a:rPr lang="en-US" baseline="-25000" dirty="0"/>
              <a:t>2</a:t>
            </a:r>
          </a:p>
          <a:p>
            <a:r>
              <a:rPr lang="en-US" dirty="0"/>
              <a:t>and </a:t>
            </a:r>
            <a:r>
              <a:rPr lang="en-US" i="1" dirty="0"/>
              <a:t>g</a:t>
            </a:r>
            <a:r>
              <a:rPr lang="en-US" baseline="-25000" dirty="0"/>
              <a:t>2</a:t>
            </a:r>
            <a:r>
              <a:rPr lang="en-US" dirty="0"/>
              <a:t>= </a:t>
            </a:r>
            <a:r>
              <a:rPr lang="en-US" b="1" i="1" dirty="0"/>
              <a:t>f</a:t>
            </a:r>
            <a:r>
              <a:rPr lang="en-US" i="1" dirty="0"/>
              <a:t>/m </a:t>
            </a:r>
            <a:r>
              <a:rPr lang="en-US" dirty="0"/>
              <a:t>= −</a:t>
            </a:r>
            <a:r>
              <a:rPr lang="en-US" i="1" dirty="0" err="1"/>
              <a:t>kx</a:t>
            </a:r>
            <a:r>
              <a:rPr lang="en-US" i="1" dirty="0"/>
              <a:t>/m </a:t>
            </a:r>
            <a:r>
              <a:rPr lang="en-US" dirty="0"/>
              <a:t>= −</a:t>
            </a:r>
            <a:r>
              <a:rPr lang="en-US" i="1" dirty="0"/>
              <a:t>ky</a:t>
            </a:r>
            <a:r>
              <a:rPr lang="en-US" baseline="-25000" dirty="0"/>
              <a:t>1</a:t>
            </a:r>
            <a:r>
              <a:rPr lang="en-US" i="1" dirty="0"/>
              <a:t>/m</a:t>
            </a:r>
            <a:r>
              <a:rPr lang="en-US" dirty="0"/>
              <a:t>.</a:t>
            </a:r>
          </a:p>
          <a:p>
            <a:r>
              <a:rPr lang="en-US" i="1" dirty="0"/>
              <a:t>dy</a:t>
            </a:r>
            <a:r>
              <a:rPr lang="en-US" baseline="-25000" dirty="0"/>
              <a:t>1</a:t>
            </a:r>
            <a:r>
              <a:rPr lang="en-US" dirty="0"/>
              <a:t>/</a:t>
            </a:r>
            <a:r>
              <a:rPr lang="en-US" dirty="0" err="1"/>
              <a:t>dt</a:t>
            </a:r>
            <a:r>
              <a:rPr lang="en-US" i="1" dirty="0"/>
              <a:t> </a:t>
            </a:r>
            <a:r>
              <a:rPr lang="en-US" dirty="0"/>
              <a:t>= </a:t>
            </a:r>
            <a:r>
              <a:rPr lang="en-US" i="1" dirty="0"/>
              <a:t>y</a:t>
            </a:r>
            <a:r>
              <a:rPr lang="en-US" baseline="-25000" dirty="0"/>
              <a:t>2</a:t>
            </a:r>
            <a:r>
              <a:rPr lang="en-US" i="1" dirty="0"/>
              <a:t>, </a:t>
            </a:r>
          </a:p>
          <a:p>
            <a:r>
              <a:rPr lang="en-US" i="1" dirty="0"/>
              <a:t>dy</a:t>
            </a:r>
            <a:r>
              <a:rPr lang="en-US" baseline="-25000" dirty="0"/>
              <a:t>2</a:t>
            </a:r>
            <a:r>
              <a:rPr lang="en-US" i="1" dirty="0"/>
              <a:t>/</a:t>
            </a:r>
            <a:r>
              <a:rPr lang="en-US" i="1" dirty="0" err="1"/>
              <a:t>dt</a:t>
            </a:r>
            <a:r>
              <a:rPr lang="en-US" dirty="0"/>
              <a:t>= −</a:t>
            </a:r>
            <a:r>
              <a:rPr lang="en-US" i="1" dirty="0"/>
              <a:t>k y</a:t>
            </a:r>
            <a:r>
              <a:rPr lang="en-US" i="1" baseline="-25000" dirty="0"/>
              <a:t>1</a:t>
            </a:r>
            <a:r>
              <a:rPr lang="en-US" i="1" dirty="0"/>
              <a:t>/m</a:t>
            </a:r>
          </a:p>
          <a:p>
            <a:r>
              <a:rPr lang="en-US" i="1" dirty="0"/>
              <a:t>If y</a:t>
            </a:r>
            <a:r>
              <a:rPr lang="en-US" i="1" baseline="-25000" dirty="0"/>
              <a:t>1</a:t>
            </a:r>
            <a:r>
              <a:rPr lang="en-US" i="1" dirty="0"/>
              <a:t>(</a:t>
            </a:r>
            <a:r>
              <a:rPr lang="en-US" altLang="zh-CN" i="1" dirty="0"/>
              <a:t>0) and y</a:t>
            </a:r>
            <a:r>
              <a:rPr lang="en-US" altLang="zh-CN" i="1" baseline="-25000" dirty="0"/>
              <a:t>2</a:t>
            </a:r>
            <a:r>
              <a:rPr lang="en-US" altLang="zh-CN" i="1" dirty="0"/>
              <a:t>(0) are given, we can solve it numerically.</a:t>
            </a:r>
            <a:endParaRPr lang="en-US" i="1" dirty="0"/>
          </a:p>
        </p:txBody>
      </p:sp>
    </p:spTree>
    <p:extLst>
      <p:ext uri="{BB962C8B-B14F-4D97-AF65-F5344CB8AC3E}">
        <p14:creationId xmlns:p14="http://schemas.microsoft.com/office/powerpoint/2010/main" val="160200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Most high order differential equations can be transformed into a set of coupled first-order differential equations.</a:t>
            </a:r>
          </a:p>
          <a:p>
            <a:r>
              <a:rPr lang="en-US" dirty="0"/>
              <a:t>The higher order derivatives are usually redefined into new dynamical variables during the transformation.</a:t>
            </a:r>
          </a:p>
        </p:txBody>
      </p:sp>
    </p:spTree>
    <p:extLst>
      <p:ext uri="{BB962C8B-B14F-4D97-AF65-F5344CB8AC3E}">
        <p14:creationId xmlns:p14="http://schemas.microsoft.com/office/powerpoint/2010/main" val="188232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Project A </a:t>
            </a:r>
            <a:r>
              <a:rPr lang="en-US"/>
              <a:t>part 4</a:t>
            </a:r>
            <a:endParaRPr lang="en-US" dirty="0"/>
          </a:p>
        </p:txBody>
      </p:sp>
      <p:sp>
        <p:nvSpPr>
          <p:cNvPr id="3" name="内容占位符 2"/>
          <p:cNvSpPr>
            <a:spLocks noGrp="1"/>
          </p:cNvSpPr>
          <p:nvPr>
            <p:ph idx="1"/>
          </p:nvPr>
        </p:nvSpPr>
        <p:spPr/>
        <p:txBody>
          <a:bodyPr>
            <a:normAutofit fontScale="92500" lnSpcReduction="20000"/>
          </a:bodyPr>
          <a:lstStyle/>
          <a:p>
            <a:pPr lvl="0"/>
            <a:r>
              <a:rPr lang="en-US" dirty="0"/>
              <a:t>Write a subroutine of Steepest Decent and Conjugate Gradient method for minimization of total energy. Test these methods by randomly displacing atoms (very small displacements) in LJ (50%) based crystal and the crystal structure of your choice in part 4, and then relaxing the atoms to their equilibrium positions. Plot the starting and the ending positions of your crystal structures using VMD. You may get 10% bonus if you implement CG in SW/</a:t>
            </a:r>
            <a:r>
              <a:rPr lang="en-US" dirty="0" err="1"/>
              <a:t>Tersoff</a:t>
            </a:r>
            <a:r>
              <a:rPr lang="en-US" dirty="0"/>
              <a:t> or EAM potentials, but your total score is capped at 100%</a:t>
            </a:r>
          </a:p>
          <a:p>
            <a:endParaRPr lang="en-US" dirty="0"/>
          </a:p>
        </p:txBody>
      </p:sp>
    </p:spTree>
    <p:extLst>
      <p:ext uri="{BB962C8B-B14F-4D97-AF65-F5344CB8AC3E}">
        <p14:creationId xmlns:p14="http://schemas.microsoft.com/office/powerpoint/2010/main" val="37505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dirty="0"/>
              <a:t>The speedup in this block algorithm is extremely significant. </a:t>
            </a:r>
          </a:p>
          <a:p>
            <a:r>
              <a:rPr lang="en-US" dirty="0"/>
              <a:t>Numerical simulations show that the dynamical critical exponent is significantly reduced, with </a:t>
            </a:r>
            <a:r>
              <a:rPr lang="en-US" i="1" dirty="0"/>
              <a:t>z </a:t>
            </a:r>
            <a:r>
              <a:rPr lang="en-US" dirty="0"/>
              <a:t> =0</a:t>
            </a:r>
            <a:r>
              <a:rPr lang="en-US" i="1" dirty="0"/>
              <a:t>.</a:t>
            </a:r>
            <a:r>
              <a:rPr lang="en-US" dirty="0"/>
              <a:t>35 for the two-dimensional </a:t>
            </a:r>
            <a:r>
              <a:rPr lang="en-US" dirty="0" err="1"/>
              <a:t>Ising</a:t>
            </a:r>
            <a:r>
              <a:rPr lang="en-US" dirty="0"/>
              <a:t> model and </a:t>
            </a:r>
            <a:r>
              <a:rPr lang="en-US" i="1" dirty="0"/>
              <a:t>z </a:t>
            </a:r>
            <a:r>
              <a:rPr lang="en-US" dirty="0"/>
              <a:t> =0</a:t>
            </a:r>
            <a:r>
              <a:rPr lang="en-US" i="1" dirty="0"/>
              <a:t>.</a:t>
            </a:r>
            <a:r>
              <a:rPr lang="en-US" dirty="0"/>
              <a:t>53 for </a:t>
            </a:r>
            <a:r>
              <a:rPr lang="en-US"/>
              <a:t>the </a:t>
            </a:r>
            <a:r>
              <a:rPr lang="en-US" smtClean="0"/>
              <a:t>three dimensional</a:t>
            </a:r>
            <a:endParaRPr lang="en-US" dirty="0"/>
          </a:p>
          <a:p>
            <a:r>
              <a:rPr lang="en-US" dirty="0" err="1"/>
              <a:t>Ising</a:t>
            </a:r>
            <a:r>
              <a:rPr lang="en-US" dirty="0"/>
              <a:t> model, instead of </a:t>
            </a:r>
            <a:r>
              <a:rPr lang="en-US" i="1" dirty="0"/>
              <a:t>z </a:t>
            </a:r>
            <a:r>
              <a:rPr lang="en-US" i="1" dirty="0" smtClean="0"/>
              <a:t>=</a:t>
            </a:r>
            <a:r>
              <a:rPr lang="en-US" dirty="0" smtClean="0"/>
              <a:t> </a:t>
            </a:r>
            <a:r>
              <a:rPr lang="en-US" dirty="0"/>
              <a:t>2 in the spin-by-spin update scheme.</a:t>
            </a:r>
          </a:p>
          <a:p>
            <a:endParaRPr lang="en-US" dirty="0"/>
          </a:p>
        </p:txBody>
      </p:sp>
    </p:spTree>
    <p:extLst>
      <p:ext uri="{BB962C8B-B14F-4D97-AF65-F5344CB8AC3E}">
        <p14:creationId xmlns:p14="http://schemas.microsoft.com/office/powerpoint/2010/main" val="376481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Wolff Algorithm</a:t>
            </a:r>
            <a:endParaRPr lang="en-US" dirty="0"/>
          </a:p>
        </p:txBody>
      </p:sp>
      <p:sp>
        <p:nvSpPr>
          <p:cNvPr id="3" name="内容占位符 2"/>
          <p:cNvSpPr>
            <a:spLocks noGrp="1"/>
          </p:cNvSpPr>
          <p:nvPr>
            <p:ph idx="1"/>
          </p:nvPr>
        </p:nvSpPr>
        <p:spPr/>
        <p:txBody>
          <a:bodyPr>
            <a:normAutofit/>
          </a:bodyPr>
          <a:lstStyle/>
          <a:p>
            <a:r>
              <a:rPr lang="en-US" dirty="0" smtClean="0"/>
              <a:t>S-W does </a:t>
            </a:r>
            <a:r>
              <a:rPr lang="en-US" dirty="0"/>
              <a:t>not </a:t>
            </a:r>
            <a:r>
              <a:rPr lang="en-US" dirty="0" smtClean="0"/>
              <a:t>eliminate the </a:t>
            </a:r>
            <a:r>
              <a:rPr lang="en-US" dirty="0"/>
              <a:t>critical slowing down </a:t>
            </a:r>
            <a:r>
              <a:rPr lang="en-US" dirty="0" smtClean="0"/>
              <a:t>completely.</a:t>
            </a:r>
          </a:p>
          <a:p>
            <a:r>
              <a:rPr lang="en-US" dirty="0" smtClean="0"/>
              <a:t>Wolff Algorithm, greatly improve the 3D </a:t>
            </a:r>
            <a:r>
              <a:rPr lang="en-US" dirty="0" err="1" smtClean="0"/>
              <a:t>Ising</a:t>
            </a:r>
            <a:r>
              <a:rPr lang="en-US" dirty="0" smtClean="0"/>
              <a:t> model. In 4D, z is approaching to 0!</a:t>
            </a:r>
          </a:p>
        </p:txBody>
      </p:sp>
    </p:spTree>
    <p:extLst>
      <p:ext uri="{BB962C8B-B14F-4D97-AF65-F5344CB8AC3E}">
        <p14:creationId xmlns:p14="http://schemas.microsoft.com/office/powerpoint/2010/main" val="102888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en-US" dirty="0"/>
              <a:t>Instead of removing bonds, Wolff proposed constructing a cluster in which the nearest sites have the same spin orientation.</a:t>
            </a:r>
          </a:p>
          <a:p>
            <a:r>
              <a:rPr lang="en-US" dirty="0"/>
              <a:t>Select a site randomly from the system and add its nearest neighbors with the same spin orientation to the cluster with the probability </a:t>
            </a:r>
            <a:r>
              <a:rPr lang="en-US" i="1" dirty="0"/>
              <a:t>p </a:t>
            </a:r>
            <a:r>
              <a:rPr lang="en-US" dirty="0"/>
              <a:t>= 1 − </a:t>
            </a:r>
            <a:r>
              <a:rPr lang="en-US" i="1" dirty="0"/>
              <a:t>q</a:t>
            </a:r>
            <a:r>
              <a:rPr lang="en-US" dirty="0"/>
              <a:t>.</a:t>
            </a:r>
          </a:p>
          <a:p>
            <a:r>
              <a:rPr lang="en-US" dirty="0"/>
              <a:t>All the spins in the constructed cluster are then flipped together to reach a new spin configuration of the system.</a:t>
            </a:r>
          </a:p>
          <a:p>
            <a:endParaRPr lang="en-US" dirty="0"/>
          </a:p>
          <a:p>
            <a:endParaRPr lang="en-US" dirty="0"/>
          </a:p>
        </p:txBody>
      </p:sp>
    </p:spTree>
    <p:extLst>
      <p:ext uri="{BB962C8B-B14F-4D97-AF65-F5344CB8AC3E}">
        <p14:creationId xmlns:p14="http://schemas.microsoft.com/office/powerpoint/2010/main" val="250359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128"/>
            <a:ext cx="7128792" cy="68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02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Variation quantum Monte Carlo</a:t>
            </a:r>
          </a:p>
        </p:txBody>
      </p:sp>
      <p:sp>
        <p:nvSpPr>
          <p:cNvPr id="3" name="内容占位符 2"/>
          <p:cNvSpPr>
            <a:spLocks noGrp="1"/>
          </p:cNvSpPr>
          <p:nvPr>
            <p:ph idx="1"/>
          </p:nvPr>
        </p:nvSpPr>
        <p:spPr/>
        <p:txBody>
          <a:bodyPr/>
          <a:lstStyle/>
          <a:p>
            <a:r>
              <a:rPr lang="en-US" dirty="0"/>
              <a:t>the approximate solution of the Hamiltonian</a:t>
            </a:r>
          </a:p>
          <a:p>
            <a:endParaRPr lang="en-US" dirty="0"/>
          </a:p>
          <a:p>
            <a:endParaRPr lang="en-US" dirty="0"/>
          </a:p>
          <a:p>
            <a:endParaRPr lang="en-US" dirty="0"/>
          </a:p>
          <a:p>
            <a:r>
              <a:rPr lang="en-US" dirty="0"/>
              <a:t>Time Independent many-body Schrodinger’s equation:</a:t>
            </a:r>
          </a:p>
          <a:p>
            <a:pPr lvl="1"/>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41" t="31967" r="44238" b="60451"/>
          <a:stretch/>
        </p:blipFill>
        <p:spPr bwMode="auto">
          <a:xfrm>
            <a:off x="971600" y="2420888"/>
            <a:ext cx="5813376" cy="112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339" t="40030" r="37840" b="56124"/>
          <a:stretch/>
        </p:blipFill>
        <p:spPr bwMode="auto">
          <a:xfrm>
            <a:off x="1187624" y="4941168"/>
            <a:ext cx="396328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70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cannot obtain analytic or exact solutions for a system with more than two particles due to the complexity of the interaction potential.</a:t>
            </a:r>
          </a:p>
          <a:p>
            <a:r>
              <a:rPr lang="en-US" dirty="0"/>
              <a:t>Approximation is important.</a:t>
            </a:r>
          </a:p>
          <a:p>
            <a:r>
              <a:rPr lang="en-US" dirty="0"/>
              <a:t>One of the most important problems:</a:t>
            </a:r>
          </a:p>
          <a:p>
            <a:pPr lvl="1"/>
            <a:r>
              <a:rPr lang="en-US" dirty="0"/>
              <a:t>Ground state properties.</a:t>
            </a:r>
          </a:p>
          <a:p>
            <a:pPr lvl="1"/>
            <a:endParaRPr lang="en-US" dirty="0"/>
          </a:p>
        </p:txBody>
      </p:sp>
    </p:spTree>
    <p:extLst>
      <p:ext uri="{BB962C8B-B14F-4D97-AF65-F5344CB8AC3E}">
        <p14:creationId xmlns:p14="http://schemas.microsoft.com/office/powerpoint/2010/main" val="81240120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19785</TotalTime>
  <Words>1241</Words>
  <Application>Microsoft Office PowerPoint</Application>
  <PresentationFormat>On-screen Show (4:3)</PresentationFormat>
  <Paragraphs>119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宋体</vt:lpstr>
      <vt:lpstr>Arial</vt:lpstr>
      <vt:lpstr>Calibri</vt:lpstr>
      <vt:lpstr>Cambria Math</vt:lpstr>
      <vt:lpstr>Office 主题​​</vt:lpstr>
      <vt:lpstr>Computational Physics (Lecture 12) </vt:lpstr>
      <vt:lpstr>PowerPoint Presentation</vt:lpstr>
      <vt:lpstr>Summary of the algorithm</vt:lpstr>
      <vt:lpstr>PowerPoint Presentation</vt:lpstr>
      <vt:lpstr>Wolff Algorithm</vt:lpstr>
      <vt:lpstr>PowerPoint Presentation</vt:lpstr>
      <vt:lpstr>PowerPoint Presentation</vt:lpstr>
      <vt:lpstr>Variation quantum Monte Carlo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Kinetic Monte Carlo</vt:lpstr>
      <vt:lpstr>PowerPoint Presentation</vt:lpstr>
      <vt:lpstr>Algorithm</vt:lpstr>
      <vt:lpstr>PowerPoint Presentation</vt:lpstr>
      <vt:lpstr>To simulate surface diffusions</vt:lpstr>
      <vt:lpstr>Iterative function system</vt:lpstr>
      <vt:lpstr>PowerPoint Presentation</vt:lpstr>
      <vt:lpstr>PowerPoint Presentation</vt:lpstr>
      <vt:lpstr>Monte Carlo in Finance Risk Neutral measure</vt:lpstr>
      <vt:lpstr>Monte Carlo in Finance</vt:lpstr>
      <vt:lpstr>Ordinary differentiation equation</vt:lpstr>
      <vt:lpstr>Initial-value problems</vt:lpstr>
      <vt:lpstr>PowerPoint Presentation</vt:lpstr>
      <vt:lpstr>PowerPoint Presentation</vt:lpstr>
      <vt:lpstr>PowerPoint Presentation</vt:lpstr>
      <vt:lpstr>PowerPoint Presentation</vt:lpstr>
      <vt:lpstr>Project A part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342</cp:revision>
  <dcterms:created xsi:type="dcterms:W3CDTF">2014-01-05T10:31:17Z</dcterms:created>
  <dcterms:modified xsi:type="dcterms:W3CDTF">2020-10-20T06:16:35Z</dcterms:modified>
</cp:coreProperties>
</file>